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290" userDrawn="1">
          <p15:clr>
            <a:srgbClr val="A4A3A4"/>
          </p15:clr>
        </p15:guide>
        <p15:guide id="3" orient="horz" pos="663" userDrawn="1">
          <p15:clr>
            <a:srgbClr val="A4A3A4"/>
          </p15:clr>
        </p15:guide>
        <p15:guide id="4" pos="113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  <p15:guide id="6" pos="5556" userDrawn="1">
          <p15:clr>
            <a:srgbClr val="A4A3A4"/>
          </p15:clr>
        </p15:guide>
        <p15:guide id="7" pos="2381" userDrawn="1">
          <p15:clr>
            <a:srgbClr val="A4A3A4"/>
          </p15:clr>
        </p15:guide>
        <p15:guide id="8" orient="horz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746" y="120"/>
      </p:cViewPr>
      <p:guideLst>
        <p:guide orient="horz" pos="2160"/>
        <p:guide pos="2290"/>
        <p:guide orient="horz" pos="663"/>
        <p:guide pos="113"/>
        <p:guide orient="horz" pos="2115"/>
        <p:guide pos="5556"/>
        <p:guide pos="2381"/>
        <p:guide orient="horz" pos="40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393,041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922-4DB0-9739-A75D44A8079C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Выделено</c:v>
                </c:pt>
                <c:pt idx="1">
                  <c:v>Фактически выдано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 formatCode="General">
                  <c:v>50</c:v>
                </c:pt>
                <c:pt idx="1">
                  <c:v>347.48200000000003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7B-4609-BA06-3FBEDF85BE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453120288"/>
        <c:axId val="-1453116480"/>
      </c:barChart>
      <c:catAx>
        <c:axId val="-145312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6480"/>
        <c:crosses val="autoZero"/>
        <c:auto val="1"/>
        <c:lblAlgn val="ctr"/>
        <c:lblOffset val="100"/>
        <c:noMultiLvlLbl val="0"/>
      </c:catAx>
      <c:valAx>
        <c:axId val="-145311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20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157,9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87C-4C50-9DFC-ECE5FC34F3D7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 formatCode="General">
                  <c:v>12.5</c:v>
                </c:pt>
                <c:pt idx="1">
                  <c:v>140.15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A-464B-AF25-71E92D7D83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453118656"/>
        <c:axId val="-1453114848"/>
      </c:barChart>
      <c:catAx>
        <c:axId val="-145311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4848"/>
        <c:crosses val="autoZero"/>
        <c:auto val="1"/>
        <c:lblAlgn val="ctr"/>
        <c:lblOffset val="100"/>
        <c:noMultiLvlLbl val="0"/>
      </c:catAx>
      <c:valAx>
        <c:axId val="-145311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1453118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007950701664367"/>
          <c:y val="0.11470283107426756"/>
          <c:w val="0.46106763244112114"/>
          <c:h val="0.671768032686936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explosion val="16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6-47D4-B581-F4697CDEB02F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756-47D4-B581-F4697CDEB02F}"/>
              </c:ext>
            </c:extLst>
          </c:dPt>
          <c:dPt>
            <c:idx val="2"/>
            <c:bubble3D val="0"/>
            <c:explosion val="15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BDC-4692-A21C-7160B99ACE4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44,0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756-47D4-B581-F4697CDEB02F}"/>
                </c:ext>
              </c:extLst>
            </c:dLbl>
            <c:dLbl>
              <c:idx val="1"/>
              <c:layout>
                <c:manualLayout>
                  <c:x val="6.6797185704014037E-2"/>
                  <c:y val="-0.1260583477790722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333,7133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756-47D4-B581-F4697CDEB02F}"/>
                </c:ext>
              </c:extLst>
            </c:dLbl>
            <c:dLbl>
              <c:idx val="2"/>
              <c:layout>
                <c:manualLayout>
                  <c:x val="-3.2348130472542092E-2"/>
                  <c:y val="0.1954629232229883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dirty="0"/>
                      <a:t>15,3</a:t>
                    </a: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BDC-4692-A21C-7160B99ACE45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Инвестиции</c:v>
                </c:pt>
                <c:pt idx="1">
                  <c:v>Пополнение оборотных средств</c:v>
                </c:pt>
                <c:pt idx="2">
                  <c:v>Рефинансирование</c:v>
                </c:pt>
              </c:strCache>
            </c:strRef>
          </c:cat>
          <c:val>
            <c:numRef>
              <c:f>Лист1!$B$2:$B$4</c:f>
              <c:numCache>
                <c:formatCode>#\ ##0.0000</c:formatCode>
                <c:ptCount val="3"/>
                <c:pt idx="0" formatCode="#,##0">
                  <c:v>35.18</c:v>
                </c:pt>
                <c:pt idx="1">
                  <c:v>298.47899999999998</c:v>
                </c:pt>
                <c:pt idx="2" formatCode="#,##0">
                  <c:v>13.823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E-4209-BF6A-4A234005E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19921921054248E-2"/>
          <c:y val="0.74361275386876402"/>
          <c:w val="0.83988435946869122"/>
          <c:h val="0.219515775118399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35242252869952"/>
          <c:y val="4.8120626141107313E-2"/>
          <c:w val="0.77970472052259143"/>
          <c:h val="0.88900108791514787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666666666666668E-2"/>
                  <c:y val="2.52631634785276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96-41B5-9BC9-58F4B7A10BF3}"/>
                </c:ext>
              </c:extLst>
            </c:dLbl>
            <c:dLbl>
              <c:idx val="1"/>
              <c:layout>
                <c:manualLayout>
                  <c:x val="1.8498972685844679E-2"/>
                  <c:y val="2.18888033973847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96-41B5-9BC9-58F4B7A10BF3}"/>
                </c:ext>
              </c:extLst>
            </c:dLbl>
            <c:dLbl>
              <c:idx val="2"/>
              <c:layout>
                <c:manualLayout>
                  <c:x val="2.0793000542699985E-2"/>
                  <c:y val="2.245612760403486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96-41B5-9BC9-58F4B7A10BF3}"/>
                </c:ext>
              </c:extLst>
            </c:dLbl>
            <c:dLbl>
              <c:idx val="3"/>
              <c:layout>
                <c:manualLayout>
                  <c:x val="1.8181913624433266E-2"/>
                  <c:y val="1.82457285803516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945454545454542E-2"/>
                      <c:h val="3.64492413757129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696-41B5-9BC9-58F4B7A10BF3}"/>
                </c:ext>
              </c:extLst>
            </c:dLbl>
            <c:dLbl>
              <c:idx val="4"/>
              <c:layout>
                <c:manualLayout>
                  <c:x val="1.8255522164778236E-2"/>
                  <c:y val="2.68760363983360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696-41B5-9BC9-58F4B7A10BF3}"/>
                </c:ext>
              </c:extLst>
            </c:dLbl>
            <c:dLbl>
              <c:idx val="5"/>
              <c:layout>
                <c:manualLayout>
                  <c:x val="4.1212121212121214E-2"/>
                  <c:y val="8.42105449284254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96-41B5-9BC9-58F4B7A10BF3}"/>
                </c:ext>
              </c:extLst>
            </c:dLbl>
            <c:dLbl>
              <c:idx val="6"/>
              <c:layout>
                <c:manualLayout>
                  <c:x val="2.1818181818181775E-2"/>
                  <c:y val="3.08771998070893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96-41B5-9BC9-58F4B7A10BF3}"/>
                </c:ext>
              </c:extLst>
            </c:dLbl>
            <c:dLbl>
              <c:idx val="7"/>
              <c:layout>
                <c:manualLayout>
                  <c:x val="2.181818181818182E-2"/>
                  <c:y val="2.52631634785276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696-41B5-9BC9-58F4B7A10BF3}"/>
                </c:ext>
              </c:extLst>
            </c:dLbl>
            <c:dLbl>
              <c:idx val="8"/>
              <c:layout>
                <c:manualLayout>
                  <c:x val="1.9393939393939394E-2"/>
                  <c:y val="2.24561453142467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369696969696968E-2"/>
                      <c:h val="4.20632777042746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696-41B5-9BC9-58F4B7A10BF3}"/>
                </c:ext>
              </c:extLst>
            </c:dLbl>
            <c:dLbl>
              <c:idx val="9"/>
              <c:layout>
                <c:manualLayout>
                  <c:x val="3.1515151515151517E-2"/>
                  <c:y val="1.68421089856850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96-41B5-9BC9-58F4B7A10BF3}"/>
                </c:ext>
              </c:extLst>
            </c:dLbl>
            <c:dLbl>
              <c:idx val="10"/>
              <c:layout>
                <c:manualLayout>
                  <c:x val="1.9393939393939394E-2"/>
                  <c:y val="2.24561453142467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96-41B5-9BC9-58F4B7A10BF3}"/>
                </c:ext>
              </c:extLst>
            </c:dLbl>
            <c:dLbl>
              <c:idx val="11"/>
              <c:layout>
                <c:manualLayout>
                  <c:x val="1.9393939393939394E-2"/>
                  <c:y val="2.24561453142467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96-41B5-9BC9-58F4B7A10BF3}"/>
                </c:ext>
              </c:extLst>
            </c:dLbl>
            <c:dLbl>
              <c:idx val="12"/>
              <c:layout>
                <c:manualLayout>
                  <c:x val="1.4545454545454545E-2"/>
                  <c:y val="2.245614531424678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96-41B5-9BC9-58F4B7A10BF3}"/>
                </c:ext>
              </c:extLst>
            </c:dLbl>
            <c:dLbl>
              <c:idx val="13"/>
              <c:layout>
                <c:manualLayout>
                  <c:x val="1.2121212121212076E-2"/>
                  <c:y val="1.68421089856850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96-41B5-9BC9-58F4B7A10BF3}"/>
                </c:ext>
              </c:extLst>
            </c:dLbl>
            <c:dLbl>
              <c:idx val="14"/>
              <c:layout>
                <c:manualLayout>
                  <c:x val="1.9393939393939349E-2"/>
                  <c:y val="1.964912714996591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96-41B5-9BC9-58F4B7A10BF3}"/>
                </c:ext>
              </c:extLst>
            </c:dLbl>
            <c:dLbl>
              <c:idx val="15"/>
              <c:layout>
                <c:manualLayout>
                  <c:x val="1.6969696969696971E-2"/>
                  <c:y val="1.68421089856850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696-41B5-9BC9-58F4B7A10B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Лист2!$B$6:$B$21</c:f>
              <c:strCache>
                <c:ptCount val="16"/>
                <c:pt idx="0">
                  <c:v>ЮКО</c:v>
                </c:pt>
                <c:pt idx="1">
                  <c:v>СКО</c:v>
                </c:pt>
                <c:pt idx="2">
                  <c:v>Павлодарская</c:v>
                </c:pt>
                <c:pt idx="3">
                  <c:v>Мангистауская</c:v>
                </c:pt>
                <c:pt idx="4">
                  <c:v>Кызылординская</c:v>
                </c:pt>
                <c:pt idx="5">
                  <c:v>Костанайская</c:v>
                </c:pt>
                <c:pt idx="6">
                  <c:v>Карагандинская</c:v>
                </c:pt>
                <c:pt idx="7">
                  <c:v>ЗКО</c:v>
                </c:pt>
                <c:pt idx="8">
                  <c:v>Жамбылская</c:v>
                </c:pt>
                <c:pt idx="9">
                  <c:v>г. Астана</c:v>
                </c:pt>
                <c:pt idx="10">
                  <c:v>г. Алматы</c:v>
                </c:pt>
                <c:pt idx="11">
                  <c:v>ВКО</c:v>
                </c:pt>
                <c:pt idx="12">
                  <c:v>Атырауская</c:v>
                </c:pt>
                <c:pt idx="13">
                  <c:v>Алматинская</c:v>
                </c:pt>
                <c:pt idx="14">
                  <c:v>Актюбинская</c:v>
                </c:pt>
                <c:pt idx="15">
                  <c:v>Акмолинская</c:v>
                </c:pt>
              </c:strCache>
            </c:strRef>
          </c:cat>
          <c:val>
            <c:numRef>
              <c:f>Лист2!$C$6:$C$21</c:f>
              <c:numCache>
                <c:formatCode>_-* #\ ##0_-;\-* #\ ##0_-;_-* "-"??_-;_-@_-</c:formatCode>
                <c:ptCount val="16"/>
                <c:pt idx="0">
                  <c:v>97</c:v>
                </c:pt>
                <c:pt idx="1">
                  <c:v>64</c:v>
                </c:pt>
                <c:pt idx="2">
                  <c:v>84</c:v>
                </c:pt>
                <c:pt idx="3">
                  <c:v>45</c:v>
                </c:pt>
                <c:pt idx="4">
                  <c:v>15</c:v>
                </c:pt>
                <c:pt idx="5">
                  <c:v>54</c:v>
                </c:pt>
                <c:pt idx="6">
                  <c:v>99</c:v>
                </c:pt>
                <c:pt idx="7">
                  <c:v>50</c:v>
                </c:pt>
                <c:pt idx="8">
                  <c:v>37</c:v>
                </c:pt>
                <c:pt idx="9">
                  <c:v>79</c:v>
                </c:pt>
                <c:pt idx="10">
                  <c:v>120</c:v>
                </c:pt>
                <c:pt idx="11">
                  <c:v>92</c:v>
                </c:pt>
                <c:pt idx="12">
                  <c:v>25</c:v>
                </c:pt>
                <c:pt idx="13">
                  <c:v>61</c:v>
                </c:pt>
                <c:pt idx="14">
                  <c:v>42</c:v>
                </c:pt>
                <c:pt idx="1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696-41B5-9BC9-58F4B7A10BF3}"/>
            </c:ext>
          </c:extLst>
        </c:ser>
        <c:ser>
          <c:idx val="1"/>
          <c:order val="1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4.3358629275558912E-2"/>
                  <c:y val="-3.374318113161163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696-41B5-9BC9-58F4B7A10BF3}"/>
                </c:ext>
              </c:extLst>
            </c:dLbl>
            <c:dLbl>
              <c:idx val="12"/>
              <c:layout>
                <c:manualLayout>
                  <c:x val="4.3488913853928904E-2"/>
                  <c:y val="2.239669699861293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696-41B5-9BC9-58F4B7A10B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Лист2!$B$6:$B$21</c:f>
              <c:strCache>
                <c:ptCount val="16"/>
                <c:pt idx="0">
                  <c:v>ЮКО</c:v>
                </c:pt>
                <c:pt idx="1">
                  <c:v>СКО</c:v>
                </c:pt>
                <c:pt idx="2">
                  <c:v>Павлодарская</c:v>
                </c:pt>
                <c:pt idx="3">
                  <c:v>Мангистауская</c:v>
                </c:pt>
                <c:pt idx="4">
                  <c:v>Кызылординская</c:v>
                </c:pt>
                <c:pt idx="5">
                  <c:v>Костанайская</c:v>
                </c:pt>
                <c:pt idx="6">
                  <c:v>Карагандинская</c:v>
                </c:pt>
                <c:pt idx="7">
                  <c:v>ЗКО</c:v>
                </c:pt>
                <c:pt idx="8">
                  <c:v>Жамбылская</c:v>
                </c:pt>
                <c:pt idx="9">
                  <c:v>г. Астана</c:v>
                </c:pt>
                <c:pt idx="10">
                  <c:v>г. Алматы</c:v>
                </c:pt>
                <c:pt idx="11">
                  <c:v>ВКО</c:v>
                </c:pt>
                <c:pt idx="12">
                  <c:v>Атырауская</c:v>
                </c:pt>
                <c:pt idx="13">
                  <c:v>Алматинская</c:v>
                </c:pt>
                <c:pt idx="14">
                  <c:v>Актюбинская</c:v>
                </c:pt>
                <c:pt idx="15">
                  <c:v>Акмолинская</c:v>
                </c:pt>
              </c:strCache>
            </c:strRef>
          </c:cat>
          <c:val>
            <c:numRef>
              <c:f>Лист2!$D$6:$D$21</c:f>
              <c:numCache>
                <c:formatCode>_-* #\ ##0_-;\-* #\ ##0_-;_-* "-"??_-;_-@_-</c:formatCode>
                <c:ptCount val="16"/>
                <c:pt idx="0">
                  <c:v>60869.857477739999</c:v>
                </c:pt>
                <c:pt idx="1">
                  <c:v>25438.57783255</c:v>
                </c:pt>
                <c:pt idx="2">
                  <c:v>36537.679173039993</c:v>
                </c:pt>
                <c:pt idx="3">
                  <c:v>9717.2967474500201</c:v>
                </c:pt>
                <c:pt idx="4">
                  <c:v>1768.7860029599999</c:v>
                </c:pt>
                <c:pt idx="5">
                  <c:v>42686.68201122099</c:v>
                </c:pt>
                <c:pt idx="6">
                  <c:v>35279.577982579998</c:v>
                </c:pt>
                <c:pt idx="7">
                  <c:v>14803.353265359998</c:v>
                </c:pt>
                <c:pt idx="8">
                  <c:v>9139.3768641499973</c:v>
                </c:pt>
                <c:pt idx="9">
                  <c:v>22013.961068830002</c:v>
                </c:pt>
                <c:pt idx="10">
                  <c:v>52839.653119740011</c:v>
                </c:pt>
                <c:pt idx="11">
                  <c:v>23965.30178759</c:v>
                </c:pt>
                <c:pt idx="12">
                  <c:v>2574.2011059000001</c:v>
                </c:pt>
                <c:pt idx="13">
                  <c:v>28441.847254210003</c:v>
                </c:pt>
                <c:pt idx="14">
                  <c:v>12304.424696049999</c:v>
                </c:pt>
                <c:pt idx="15">
                  <c:v>14660.603930720001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696-41B5-9BC9-58F4B7A10BF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9266112"/>
        <c:axId val="1744384368"/>
      </c:barChart>
      <c:catAx>
        <c:axId val="579266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744384368"/>
        <c:crosses val="autoZero"/>
        <c:auto val="1"/>
        <c:lblAlgn val="ctr"/>
        <c:lblOffset val="100"/>
        <c:noMultiLvlLbl val="0"/>
      </c:catAx>
      <c:valAx>
        <c:axId val="1744384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926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5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2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3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2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1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C76E-29E7-4C83-B80E-D65C6EA074A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5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2C76E-29E7-4C83-B80E-D65C6EA074A2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8CCE-4E12-425D-B2D8-E30E0F810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0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32656"/>
            <a:ext cx="1350841" cy="1515770"/>
          </a:xfrm>
          <a:prstGeom prst="rect">
            <a:avLst/>
          </a:prstGeom>
        </p:spPr>
      </p:pic>
      <p:sp>
        <p:nvSpPr>
          <p:cNvPr id="9" name="Line 7"/>
          <p:cNvSpPr>
            <a:spLocks noChangeShapeType="1"/>
          </p:cNvSpPr>
          <p:nvPr/>
        </p:nvSpPr>
        <p:spPr bwMode="gray">
          <a:xfrm flipH="1">
            <a:off x="839763" y="4873352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gray">
          <a:xfrm flipH="1" flipV="1">
            <a:off x="839763" y="292494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707904" y="6309320"/>
            <a:ext cx="1952873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На 01 сентября </a:t>
            </a:r>
            <a:r>
              <a:rPr lang="en-GB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20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24 г.</a:t>
            </a:r>
          </a:p>
        </p:txBody>
      </p:sp>
      <p:sp>
        <p:nvSpPr>
          <p:cNvPr id="12" name="Подзаголовок 8"/>
          <p:cNvSpPr txBox="1">
            <a:spLocks/>
          </p:cNvSpPr>
          <p:nvPr/>
        </p:nvSpPr>
        <p:spPr>
          <a:xfrm>
            <a:off x="683568" y="2924944"/>
            <a:ext cx="7732204" cy="1938992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1">
            <a:spAutoFit/>
          </a:bodyPr>
          <a:lstStyle/>
          <a:p>
            <a:pPr lvl="0" algn="ctr">
              <a:buClr>
                <a:schemeClr val="accent6">
                  <a:lumMod val="50000"/>
                </a:schemeClr>
              </a:buClr>
            </a:pPr>
            <a: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  <a:t>Реализация </a:t>
            </a:r>
            <a:br>
              <a:rPr lang="ru-RU" altLang="ru-RU" sz="2000" b="1" dirty="0">
                <a:latin typeface="Century Gothic" panose="020B0502020202020204" pitchFamily="34" charset="0"/>
                <a:cs typeface="Arial" pitchFamily="34" charset="0"/>
              </a:rPr>
            </a:br>
            <a:r>
              <a:rPr lang="ru-RU" sz="2000" b="1" dirty="0">
                <a:latin typeface="Century Gothic" panose="020B0502020202020204" pitchFamily="34" charset="0"/>
                <a:cs typeface="Arial" pitchFamily="34" charset="0"/>
              </a:rPr>
              <a:t>Плана действий по обеспечению финансирования субъектов предпринимательства в обрабатывающей промышленности </a:t>
            </a:r>
            <a:r>
              <a:rPr lang="kk-KZ" sz="2000" b="1" dirty="0">
                <a:latin typeface="Century Gothic" panose="020B0502020202020204" pitchFamily="34" charset="0"/>
                <a:cs typeface="Arial" pitchFamily="34" charset="0"/>
              </a:rPr>
              <a:t>за счет средств Национального Фонда Республики Казахстан (ІІІ транш - 50 млрд. тенге через Фонд «Даму»)</a:t>
            </a:r>
            <a:endParaRPr lang="ru-RU" sz="2000" b="1" dirty="0"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13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498" y="5152014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84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135748411"/>
              </p:ext>
            </p:extLst>
          </p:nvPr>
        </p:nvGraphicFramePr>
        <p:xfrm>
          <a:off x="135313" y="1353126"/>
          <a:ext cx="3614651" cy="206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34811427"/>
              </p:ext>
            </p:extLst>
          </p:nvPr>
        </p:nvGraphicFramePr>
        <p:xfrm>
          <a:off x="6132945" y="1430157"/>
          <a:ext cx="2788562" cy="203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79651235"/>
              </p:ext>
            </p:extLst>
          </p:nvPr>
        </p:nvGraphicFramePr>
        <p:xfrm>
          <a:off x="3450957" y="1311794"/>
          <a:ext cx="3011055" cy="215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003278"/>
            <a:ext cx="27853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Общий результат освоения средств (млрд. тенге)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5896" y="987605"/>
            <a:ext cx="2762250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целям использования (млрд. тенге)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9388" y="190935"/>
            <a:ext cx="8712968" cy="3732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271463">
              <a:defRPr/>
            </a:pPr>
            <a:r>
              <a:rPr lang="ru-RU" sz="18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Текущие результаты освоения (3-транш) – 50 млрд. тенге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720537" y="749362"/>
            <a:ext cx="1200970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050" i="1" dirty="0">
                <a:latin typeface="Century Gothic" panose="020B0502020202020204" pitchFamily="34" charset="0"/>
                <a:cs typeface="Arial" panose="020B0604020202020204" pitchFamily="34" charset="0"/>
              </a:rPr>
              <a:t>На 01.08.2024 г.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83543" y="3390096"/>
            <a:ext cx="51741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отраслям промышленности, млн. тенге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3776449"/>
            <a:ext cx="3312368" cy="2820904"/>
          </a:xfrm>
          <a:prstGeom prst="roundRect">
            <a:avLst>
              <a:gd name="adj" fmla="val 7597"/>
            </a:avLst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Профинансировано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1002 проекта(</a:t>
            </a:r>
            <a:r>
              <a:rPr lang="ru-RU" sz="13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ов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) МСП на общую сумму 393,041 млрд. </a:t>
            </a:r>
            <a:r>
              <a:rPr lang="kk-KZ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тенге</a:t>
            </a:r>
            <a:r>
              <a:rPr lang="en-US" sz="13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(786%) </a:t>
            </a:r>
            <a:r>
              <a:rPr lang="en-US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kk-KZ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за счет возвратных средств профинансировано на сумму 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343,041</a:t>
            </a:r>
            <a:r>
              <a:rPr lang="kk-KZ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млрд.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тенге</a:t>
            </a:r>
            <a:r>
              <a:rPr lang="en-US" sz="13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endParaRPr lang="ru-RU" sz="13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Финансированием охвачены все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14 областей Казахстана и гг. Астана и Алматы</a:t>
            </a:r>
          </a:p>
          <a:p>
            <a:pPr marL="103188" indent="-103188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300" dirty="0">
                <a:latin typeface="Century Gothic" panose="020B0502020202020204" pitchFamily="34" charset="0"/>
                <a:cs typeface="Arial" panose="020B0604020202020204" pitchFamily="34" charset="0"/>
              </a:rPr>
              <a:t>Основная доля средств направлена на пополнение оборотных средств 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en-US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8</a:t>
            </a:r>
            <a:r>
              <a:rPr lang="ru-RU" sz="1300" b="1" dirty="0">
                <a:latin typeface="Century Gothic" panose="020B0502020202020204" pitchFamily="34" charset="0"/>
                <a:cs typeface="Arial" panose="020B0604020202020204" pitchFamily="34" charset="0"/>
              </a:rPr>
              <a:t>5%)</a:t>
            </a:r>
            <a:endParaRPr lang="ru-RU" sz="13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77072" y="981105"/>
            <a:ext cx="2808287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 проектов в пищевой отрасли (млрд. тенге)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9C2F89E-5639-0782-C572-D94B03791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829356"/>
              </p:ext>
            </p:extLst>
          </p:nvPr>
        </p:nvGraphicFramePr>
        <p:xfrm>
          <a:off x="3884640" y="3795367"/>
          <a:ext cx="5007716" cy="2801988"/>
        </p:xfrm>
        <a:graphic>
          <a:graphicData uri="http://schemas.openxmlformats.org/drawingml/2006/table">
            <a:tbl>
              <a:tblPr/>
              <a:tblGrid>
                <a:gridCol w="591107">
                  <a:extLst>
                    <a:ext uri="{9D8B030D-6E8A-4147-A177-3AD203B41FA5}">
                      <a16:colId xmlns:a16="http://schemas.microsoft.com/office/drawing/2014/main" val="1796659008"/>
                    </a:ext>
                  </a:extLst>
                </a:gridCol>
                <a:gridCol w="2190957">
                  <a:extLst>
                    <a:ext uri="{9D8B030D-6E8A-4147-A177-3AD203B41FA5}">
                      <a16:colId xmlns:a16="http://schemas.microsoft.com/office/drawing/2014/main" val="2828585322"/>
                    </a:ext>
                  </a:extLst>
                </a:gridCol>
                <a:gridCol w="868547">
                  <a:extLst>
                    <a:ext uri="{9D8B030D-6E8A-4147-A177-3AD203B41FA5}">
                      <a16:colId xmlns:a16="http://schemas.microsoft.com/office/drawing/2014/main" val="2592522647"/>
                    </a:ext>
                  </a:extLst>
                </a:gridCol>
                <a:gridCol w="800692">
                  <a:extLst>
                    <a:ext uri="{9D8B030D-6E8A-4147-A177-3AD203B41FA5}">
                      <a16:colId xmlns:a16="http://schemas.microsoft.com/office/drawing/2014/main" val="3524806366"/>
                    </a:ext>
                  </a:extLst>
                </a:gridCol>
                <a:gridCol w="556413">
                  <a:extLst>
                    <a:ext uri="{9D8B030D-6E8A-4147-A177-3AD203B41FA5}">
                      <a16:colId xmlns:a16="http://schemas.microsoft.com/office/drawing/2014/main" val="912317032"/>
                    </a:ext>
                  </a:extLst>
                </a:gridCol>
              </a:tblGrid>
              <a:tr h="2935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Отрасль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 выдано, ВСЕГО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Доля, 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968848"/>
                  </a:ext>
                </a:extLst>
              </a:tr>
              <a:tr h="302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Кол-во заемщиков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Сумма, млн. тенге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384763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Пищевая промышленность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361 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157 854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40%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43485"/>
                  </a:ext>
                </a:extLst>
              </a:tr>
              <a:tr h="293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Металлургия и машиностроение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159 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100 932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26%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8336195"/>
                  </a:ext>
                </a:extLst>
              </a:tr>
              <a:tr h="302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Производство неметаллической минеральной продукции 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156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44 692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11%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317174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Химическая промышленность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141 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58 334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15%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311664"/>
                  </a:ext>
                </a:extLst>
              </a:tr>
              <a:tr h="453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Деревообрабатывающая промышленность и производство мебели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100 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17 654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4%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106834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Текстильная промышленность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55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7 518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2%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5307131"/>
                  </a:ext>
                </a:extLst>
              </a:tr>
              <a:tr h="3024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Прочие виды обрабатывающей промышленности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30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6 057 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1%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620093"/>
                  </a:ext>
                </a:extLst>
              </a:tr>
              <a:tr h="2134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Всего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1002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393 041 </a:t>
                      </a:r>
                      <a:endParaRPr lang="ru-RU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100%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339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8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8054" y="144982"/>
            <a:ext cx="8229600" cy="418058"/>
          </a:xfrm>
        </p:spPr>
        <p:txBody>
          <a:bodyPr/>
          <a:lstStyle/>
          <a:p>
            <a:pPr algn="l" rtl="0" eaLnBrk="1" latinLnBrk="0" hangingPunct="1"/>
            <a:r>
              <a:rPr lang="ru-RU" sz="18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Региональный разрез освоения средств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4255" y="783967"/>
            <a:ext cx="1643399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9646">
                  <a:lumMod val="50000"/>
                </a:srgbClr>
              </a:buClr>
              <a:buSzTx/>
              <a:buFontTx/>
              <a:buNone/>
              <a:tabLst/>
              <a:defRPr/>
            </a:pPr>
            <a:r>
              <a:rPr kumimoji="0" lang="ru-RU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млн. тенге / проектов</a:t>
            </a: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E137DF82-0414-B7E4-4288-DB19E0A92F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933190"/>
              </p:ext>
            </p:extLst>
          </p:nvPr>
        </p:nvGraphicFramePr>
        <p:xfrm>
          <a:off x="644577" y="1037883"/>
          <a:ext cx="7652479" cy="567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1439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 txBox="1">
            <a:spLocks/>
          </p:cNvSpPr>
          <p:nvPr/>
        </p:nvSpPr>
        <p:spPr>
          <a:xfrm>
            <a:off x="632016" y="3429000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sz="200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>БЛАГОДАРИМ ЗА ВНИМАНИЕ!</a:t>
            </a:r>
            <a:endParaRPr lang="ru-RU" sz="2000" dirty="0">
              <a:solidFill>
                <a:srgbClr val="007A4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619" y="908720"/>
            <a:ext cx="1350841" cy="1515770"/>
          </a:xfrm>
          <a:prstGeom prst="rect">
            <a:avLst/>
          </a:prstGeom>
        </p:spPr>
      </p:pic>
      <p:sp>
        <p:nvSpPr>
          <p:cNvPr id="6" name="Line 7"/>
          <p:cNvSpPr>
            <a:spLocks noChangeShapeType="1"/>
          </p:cNvSpPr>
          <p:nvPr/>
        </p:nvSpPr>
        <p:spPr bwMode="gray">
          <a:xfrm flipH="1">
            <a:off x="1100068" y="448158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1100068" y="328498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8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29200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314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270</Words>
  <Application>Microsoft Office PowerPoint</Application>
  <PresentationFormat>Экран (4:3)</PresentationFormat>
  <Paragraphs>83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Региональный разрез освоения средств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Жумановна Алибаева</dc:creator>
  <cp:lastModifiedBy>Лейла Каршалова</cp:lastModifiedBy>
  <cp:revision>187</cp:revision>
  <dcterms:created xsi:type="dcterms:W3CDTF">2022-07-22T06:20:26Z</dcterms:created>
  <dcterms:modified xsi:type="dcterms:W3CDTF">2024-09-26T11:53:24Z</dcterms:modified>
</cp:coreProperties>
</file>